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88" r:id="rId4"/>
    <p:sldId id="274" r:id="rId5"/>
    <p:sldId id="284" r:id="rId6"/>
    <p:sldId id="28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E6D70-882A-4A78-8FE9-825B522B4079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CBB03-2F0F-433B-B45F-433B8D337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14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C8689-8455-3546-ADF9-3B7273760F6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656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 flagship</a:t>
            </a:r>
            <a:r>
              <a:rPr lang="en-US" baseline="0" dirty="0"/>
              <a:t> products moving to 3</a:t>
            </a:r>
            <a:r>
              <a:rPr lang="en-US" baseline="30000" dirty="0"/>
              <a:t>rd</a:t>
            </a:r>
            <a:r>
              <a:rPr lang="en-US" baseline="0" dirty="0"/>
              <a:t> gen elastic compute architecture.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4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5CC8B5-42A7-47CB-9CCB-9E2B85B8C013}" type="slidenum">
              <a:rPr kumimoji="0" lang="en-US" sz="13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904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4189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CBB03-2F0F-433B-B45F-433B8D3370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39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13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861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91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10972800" cy="1158240"/>
          </a:xfrm>
        </p:spPr>
        <p:txBody>
          <a:bodyPr/>
          <a:lstStyle>
            <a:lvl1pPr>
              <a:defRPr b="0" i="0" baseline="0">
                <a:solidFill>
                  <a:schemeClr val="tx2"/>
                </a:solidFill>
                <a:latin typeface="Intel Clear"/>
                <a:cs typeface="Intel Clear"/>
              </a:defRPr>
            </a:lvl1pPr>
          </a:lstStyle>
          <a:p>
            <a:r>
              <a:rPr lang="en-US" dirty="0" smtClean="0"/>
              <a:t>28pt Intel Clear Headline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607484" y="1604434"/>
            <a:ext cx="10970683" cy="4567767"/>
          </a:xfrm>
        </p:spPr>
        <p:txBody>
          <a:bodyPr/>
          <a:lstStyle>
            <a:lvl1pPr>
              <a:defRPr>
                <a:solidFill>
                  <a:srgbClr val="0071C5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133"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18pt Intel Clear body text</a:t>
            </a:r>
          </a:p>
          <a:p>
            <a:pPr lvl="1"/>
            <a:r>
              <a:rPr lang="en-US" dirty="0" smtClean="0"/>
              <a:t>18pt Intel Clear bullet one</a:t>
            </a:r>
          </a:p>
          <a:p>
            <a:pPr lvl="2"/>
            <a:r>
              <a:rPr lang="en-US" dirty="0" smtClean="0"/>
              <a:t>18pt Intel Clear sub-bullet</a:t>
            </a:r>
          </a:p>
          <a:p>
            <a:pPr lvl="3"/>
            <a:r>
              <a:rPr lang="en-US" dirty="0" smtClean="0"/>
              <a:t>16pt Intel Clear fourth level</a:t>
            </a:r>
          </a:p>
          <a:p>
            <a:pPr lvl="4"/>
            <a:r>
              <a:rPr lang="en-US" dirty="0" err="1" smtClean="0"/>
              <a:t>14pt</a:t>
            </a:r>
            <a:r>
              <a:rPr lang="en-US" dirty="0" smtClean="0"/>
              <a:t> Intel Clear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38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="" xmlns:a16="http://schemas.microsoft.com/office/drawing/2014/main" id="{55591E69-A09F-420C-917F-9784E00779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6400" y="381000"/>
            <a:ext cx="11175999" cy="412394"/>
          </a:xfrm>
        </p:spPr>
        <p:txBody>
          <a:bodyPr anchor="ctr"/>
          <a:lstStyle>
            <a:lvl1pPr>
              <a:defRPr sz="28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5006099"/>
      </p:ext>
    </p:extLst>
  </p:cSld>
  <p:clrMapOvr>
    <a:masterClrMapping/>
  </p:clrMapOvr>
  <p:transition>
    <p:wipe dir="r"/>
  </p:transition>
  <p:extLst mod="1">
    <p:ext uri="{DCECCB84-F9BA-43D5-87BE-67443E8EF086}">
      <p15:sldGuideLst xmlns:p15="http://schemas.microsoft.com/office/powerpoint/2012/main">
        <p15:guide id="1" orient="horz" pos="864">
          <p15:clr>
            <a:srgbClr val="FBAE40"/>
          </p15:clr>
        </p15:guide>
        <p15:guide id="2" orient="horz" pos="57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4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91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8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2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88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70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8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CC9FC-ACF7-4194-909B-6B2A7690CEA4}" type="datetimeFigureOut">
              <a:rPr lang="en-US" smtClean="0"/>
              <a:t>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A0938-C0B0-4424-BC75-740C161848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79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asavaraj.j.kanthi@intel.com" TargetMode="External"/><Relationship Id="rId7" Type="http://schemas.openxmlformats.org/officeDocument/2006/relationships/hyperlink" Target="mailto:harikrishnan.k@inte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srinivas.thota@intel.com" TargetMode="External"/><Relationship Id="rId5" Type="http://schemas.openxmlformats.org/officeDocument/2006/relationships/hyperlink" Target="mailto:mohammed.farooq@intel.com" TargetMode="External"/><Relationship Id="rId4" Type="http://schemas.openxmlformats.org/officeDocument/2006/relationships/hyperlink" Target="mailto:anand.ananthanarayanan@inte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07484" y="2916790"/>
            <a:ext cx="10950515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Power </a:t>
            </a:r>
            <a:r>
              <a:rPr lang="en-US" dirty="0" smtClean="0"/>
              <a:t>Grid </a:t>
            </a:r>
            <a:r>
              <a:rPr lang="en-US" dirty="0"/>
              <a:t>Analysis F</a:t>
            </a:r>
            <a:r>
              <a:rPr lang="en-US" dirty="0" smtClean="0"/>
              <a:t>or Huge </a:t>
            </a:r>
            <a:r>
              <a:rPr lang="en-US" dirty="0"/>
              <a:t>Graphics </a:t>
            </a:r>
            <a:r>
              <a:rPr lang="en-US" dirty="0" smtClean="0"/>
              <a:t>Designs Using </a:t>
            </a:r>
            <a:r>
              <a:rPr lang="en-US" dirty="0"/>
              <a:t>Big-Data Elastic-Compute Solution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07484" y="4657344"/>
            <a:ext cx="11179132" cy="18714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Kanthi, Basavaraj J </a:t>
            </a:r>
            <a:r>
              <a:rPr lang="en-US" dirty="0" smtClean="0">
                <a:hlinkClick r:id="rId3"/>
              </a:rPr>
              <a:t>basavaraj.j.kanthi@intel.com</a:t>
            </a:r>
            <a:r>
              <a:rPr lang="en-US" dirty="0" smtClean="0"/>
              <a:t> </a:t>
            </a:r>
            <a:r>
              <a:rPr lang="en-US" dirty="0" smtClean="0"/>
              <a:t>, Intel Corp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dirty="0" err="1" smtClean="0"/>
              <a:t>Ananthanarayanan</a:t>
            </a:r>
            <a:r>
              <a:rPr lang="en-US" dirty="0" smtClean="0"/>
              <a:t>, Anand </a:t>
            </a:r>
            <a:r>
              <a:rPr lang="en-US" dirty="0" smtClean="0">
                <a:hlinkClick r:id="rId4"/>
              </a:rPr>
              <a:t>anand.ananthanarayanan@intel.com</a:t>
            </a:r>
            <a:r>
              <a:rPr lang="en-US" dirty="0"/>
              <a:t> , Intel Corp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Farooq</a:t>
            </a:r>
            <a:r>
              <a:rPr lang="en-US" dirty="0"/>
              <a:t>, Mohammed </a:t>
            </a:r>
            <a:r>
              <a:rPr lang="en-US" dirty="0" smtClean="0">
                <a:hlinkClick r:id="rId5"/>
              </a:rPr>
              <a:t>mohammed.farooq@intel.com</a:t>
            </a:r>
            <a:r>
              <a:rPr lang="en-US" dirty="0" smtClean="0"/>
              <a:t> </a:t>
            </a:r>
            <a:r>
              <a:rPr lang="en-US" dirty="0"/>
              <a:t>, Intel Corp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Thota</a:t>
            </a:r>
            <a:r>
              <a:rPr lang="en-US" dirty="0"/>
              <a:t>, Srinivas </a:t>
            </a:r>
            <a:r>
              <a:rPr lang="en-US" dirty="0" smtClean="0">
                <a:hlinkClick r:id="rId6"/>
              </a:rPr>
              <a:t>srinivas.thota@intel.com</a:t>
            </a:r>
            <a:r>
              <a:rPr lang="en-US" dirty="0" smtClean="0"/>
              <a:t> </a:t>
            </a:r>
            <a:r>
              <a:rPr lang="en-US" dirty="0"/>
              <a:t>, Intel Corp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K</a:t>
            </a:r>
            <a:r>
              <a:rPr lang="en-US" dirty="0"/>
              <a:t>, Harikrishnan </a:t>
            </a:r>
            <a:r>
              <a:rPr lang="en-US" dirty="0" smtClean="0">
                <a:hlinkClick r:id="rId7"/>
              </a:rPr>
              <a:t>harikrishnan.k@intel.com</a:t>
            </a:r>
            <a:r>
              <a:rPr lang="en-US" dirty="0" smtClean="0"/>
              <a:t> </a:t>
            </a:r>
            <a:r>
              <a:rPr lang="en-US" dirty="0"/>
              <a:t>, Intel </a:t>
            </a:r>
            <a:r>
              <a:rPr lang="en-US" dirty="0" smtClean="0"/>
              <a:t>Corp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347200" y="6432551"/>
            <a:ext cx="2844800" cy="364067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22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Motivation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80990" indent="-380990"/>
            <a:r>
              <a:rPr lang="en-US" sz="2000" dirty="0"/>
              <a:t>IR analysis of SOCs/IPs with </a:t>
            </a:r>
            <a:r>
              <a:rPr lang="en-US" sz="2000" dirty="0" smtClean="0"/>
              <a:t>&gt;3B </a:t>
            </a:r>
            <a:r>
              <a:rPr lang="en-US" sz="2000" dirty="0"/>
              <a:t>nodes consume significant compute, are debug intensive and have a long TAT</a:t>
            </a:r>
          </a:p>
          <a:p>
            <a:pPr marL="380990" indent="-380990"/>
            <a:r>
              <a:rPr lang="en-US" sz="2000" dirty="0" smtClean="0"/>
              <a:t>Distributed </a:t>
            </a:r>
            <a:r>
              <a:rPr lang="en-US" sz="2000" dirty="0"/>
              <a:t>m</a:t>
            </a:r>
            <a:r>
              <a:rPr lang="en-US" sz="2000" dirty="0" smtClean="0"/>
              <a:t>achine </a:t>
            </a:r>
            <a:r>
              <a:rPr lang="en-US" sz="2000" dirty="0"/>
              <a:t>e</a:t>
            </a:r>
            <a:r>
              <a:rPr lang="en-US" sz="2000" dirty="0" smtClean="0"/>
              <a:t>xecution </a:t>
            </a:r>
            <a:r>
              <a:rPr lang="en-US" sz="2000" dirty="0"/>
              <a:t>is currently used to run </a:t>
            </a:r>
            <a:r>
              <a:rPr lang="en-US" sz="2000" dirty="0" smtClean="0"/>
              <a:t>&lt;4B </a:t>
            </a:r>
            <a:r>
              <a:rPr lang="en-US" sz="2000" dirty="0"/>
              <a:t>node count designs and is limited by: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Longer throughput for die IR convergence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High compute usage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Designer productivity in terms of viewing/debugging violations [interactive debug is extremely limiting</a:t>
            </a:r>
            <a:r>
              <a:rPr lang="en-US" sz="2000" dirty="0" smtClean="0"/>
              <a:t>]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 smtClean="0"/>
              <a:t>Cannot be run for more than 4 billion nodes</a:t>
            </a:r>
            <a:endParaRPr lang="en-US" sz="2000" dirty="0"/>
          </a:p>
          <a:p>
            <a:pPr marL="380990" indent="-380990"/>
            <a:r>
              <a:rPr lang="en-US" sz="2000" dirty="0" smtClean="0"/>
              <a:t>Elastic compute solution </a:t>
            </a:r>
            <a:r>
              <a:rPr lang="en-US" sz="2000" dirty="0"/>
              <a:t>has the following benefits:</a:t>
            </a:r>
          </a:p>
          <a:p>
            <a:pPr marL="681550" lvl="1" indent="-380990"/>
            <a:r>
              <a:rPr lang="en-US" sz="2000" dirty="0"/>
              <a:t>Enables elastic compute and can scale to 100s of cores across machines</a:t>
            </a:r>
          </a:p>
          <a:p>
            <a:pPr marL="681550" lvl="1" indent="-380990"/>
            <a:r>
              <a:rPr lang="en-US" sz="2000" dirty="0"/>
              <a:t>Enables evaluation of multiple switching scenarios in Dynamic </a:t>
            </a:r>
            <a:r>
              <a:rPr lang="en-US" sz="2000" dirty="0" smtClean="0"/>
              <a:t>analysis</a:t>
            </a:r>
            <a:endParaRPr lang="en-US" sz="2000" dirty="0"/>
          </a:p>
          <a:p>
            <a:pPr marL="681550" lvl="1" indent="-380990"/>
            <a:r>
              <a:rPr lang="en-US" sz="2000" dirty="0"/>
              <a:t>Decreases turnaround time </a:t>
            </a:r>
            <a:r>
              <a:rPr lang="en-US" sz="2000" dirty="0" smtClean="0"/>
              <a:t>for any large designs.</a:t>
            </a:r>
          </a:p>
          <a:p>
            <a:pPr marL="681550" lvl="1" indent="-380990"/>
            <a:r>
              <a:rPr lang="en-US" sz="2000" dirty="0" smtClean="0"/>
              <a:t>Open DB access allows creating custom API/</a:t>
            </a:r>
            <a:r>
              <a:rPr lang="en-US" sz="2000" dirty="0" err="1" smtClean="0"/>
              <a:t>heatmaps</a:t>
            </a:r>
            <a:r>
              <a:rPr lang="en-US" sz="2000" dirty="0" smtClean="0"/>
              <a:t>, data analytics.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1717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 Compute Solution offerings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752" y="1690688"/>
            <a:ext cx="10515600" cy="4351338"/>
          </a:xfrm>
        </p:spPr>
        <p:txBody>
          <a:bodyPr/>
          <a:lstStyle/>
          <a:p>
            <a:r>
              <a:rPr lang="en-US" dirty="0" smtClean="0"/>
              <a:t>Multi-billion node handling:</a:t>
            </a:r>
          </a:p>
          <a:p>
            <a:pPr lvl="1"/>
            <a:r>
              <a:rPr lang="en-US" dirty="0"/>
              <a:t>Faster run-times and better compute </a:t>
            </a:r>
            <a:r>
              <a:rPr lang="en-US" dirty="0" smtClean="0"/>
              <a:t>utilization.</a:t>
            </a:r>
          </a:p>
          <a:p>
            <a:r>
              <a:rPr lang="en-US" dirty="0" smtClean="0"/>
              <a:t>Multi-cycle scenario:</a:t>
            </a:r>
          </a:p>
          <a:p>
            <a:pPr lvl="1"/>
            <a:r>
              <a:rPr lang="en-US" dirty="0" smtClean="0"/>
              <a:t>Increased coverage, more accurate analysis.</a:t>
            </a:r>
          </a:p>
          <a:p>
            <a:r>
              <a:rPr lang="en-US" dirty="0" smtClean="0"/>
              <a:t>Open access:</a:t>
            </a:r>
          </a:p>
          <a:p>
            <a:pPr lvl="1"/>
            <a:r>
              <a:rPr lang="en-US" dirty="0" smtClean="0"/>
              <a:t>Allows creating custom API. </a:t>
            </a:r>
            <a:endParaRPr lang="en-US" dirty="0" smtClean="0"/>
          </a:p>
          <a:p>
            <a:pPr lvl="1"/>
            <a:r>
              <a:rPr lang="en-US" dirty="0" smtClean="0"/>
              <a:t>User </a:t>
            </a:r>
            <a:r>
              <a:rPr lang="en-US" dirty="0" smtClean="0"/>
              <a:t>experience:</a:t>
            </a:r>
          </a:p>
          <a:p>
            <a:pPr lvl="1"/>
            <a:r>
              <a:rPr lang="en-US" dirty="0" smtClean="0"/>
              <a:t>Faster </a:t>
            </a:r>
            <a:r>
              <a:rPr lang="en-US" dirty="0" smtClean="0"/>
              <a:t>debug – increased execution efficiency. </a:t>
            </a:r>
            <a:endParaRPr lang="en-US" dirty="0" smtClean="0"/>
          </a:p>
          <a:p>
            <a:pPr lvl="1"/>
            <a:endParaRPr lang="en-US" dirty="0" smtClean="0">
              <a:solidFill>
                <a:schemeClr val="accent2"/>
              </a:solidFill>
            </a:endParaRP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824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Result Comparison with existing sign-off tool </a:t>
            </a:r>
            <a:r>
              <a:rPr lang="mr-IN" sz="2800" dirty="0"/>
              <a:t>–</a:t>
            </a:r>
            <a:r>
              <a:rPr lang="en-US" sz="2800" dirty="0"/>
              <a:t> </a:t>
            </a:r>
            <a:r>
              <a:rPr lang="en-US" sz="2800" dirty="0" smtClean="0"/>
              <a:t>TAT and Compute</a:t>
            </a:r>
            <a:endParaRPr lang="en-US" sz="2800" dirty="0"/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="" xmlns:a16="http://schemas.microsoft.com/office/drawing/2014/main" id="{C7C9AD27-F5E7-4A09-8DAF-E004C059BC1D}"/>
              </a:ext>
            </a:extLst>
          </p:cNvPr>
          <p:cNvCxnSpPr/>
          <p:nvPr/>
        </p:nvCxnSpPr>
        <p:spPr bwMode="auto">
          <a:xfrm flipH="1" flipV="1">
            <a:off x="2189248" y="1367165"/>
            <a:ext cx="7087" cy="1704842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0" name="Straight Arrow Connector 149">
            <a:extLst>
              <a:ext uri="{FF2B5EF4-FFF2-40B4-BE49-F238E27FC236}">
                <a16:creationId xmlns="" xmlns:a16="http://schemas.microsoft.com/office/drawing/2014/main" id="{1B4649EF-8C22-4421-828A-51A34FAB1164}"/>
              </a:ext>
            </a:extLst>
          </p:cNvPr>
          <p:cNvCxnSpPr/>
          <p:nvPr/>
        </p:nvCxnSpPr>
        <p:spPr bwMode="auto">
          <a:xfrm>
            <a:off x="2196335" y="3079441"/>
            <a:ext cx="7994967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1" name="TextBox 150">
            <a:extLst>
              <a:ext uri="{FF2B5EF4-FFF2-40B4-BE49-F238E27FC236}">
                <a16:creationId xmlns="" xmlns:a16="http://schemas.microsoft.com/office/drawing/2014/main" id="{AD3E104C-F6A0-403D-829E-866185FC1D05}"/>
              </a:ext>
            </a:extLst>
          </p:cNvPr>
          <p:cNvSpPr txBox="1"/>
          <p:nvPr/>
        </p:nvSpPr>
        <p:spPr bwMode="auto">
          <a:xfrm>
            <a:off x="1706491" y="1094157"/>
            <a:ext cx="891590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Machines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="" xmlns:a16="http://schemas.microsoft.com/office/drawing/2014/main" id="{5DF79A05-E9AC-45E7-963F-EB9D12AB0F59}"/>
              </a:ext>
            </a:extLst>
          </p:cNvPr>
          <p:cNvSpPr txBox="1"/>
          <p:nvPr/>
        </p:nvSpPr>
        <p:spPr bwMode="auto">
          <a:xfrm>
            <a:off x="9697402" y="3029691"/>
            <a:ext cx="546945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Time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="" xmlns:a16="http://schemas.microsoft.com/office/drawing/2014/main" id="{FB0ED356-7589-4679-A425-72AC5BB81B93}"/>
              </a:ext>
            </a:extLst>
          </p:cNvPr>
          <p:cNvSpPr txBox="1"/>
          <p:nvPr/>
        </p:nvSpPr>
        <p:spPr bwMode="auto">
          <a:xfrm>
            <a:off x="4326860" y="1195202"/>
            <a:ext cx="3115853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Distributed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  <a:sym typeface="Wingdings"/>
              </a:rPr>
              <a:t>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1632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core hours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="" xmlns:a16="http://schemas.microsoft.com/office/drawing/2014/main" id="{7FC1FB20-8A1B-4C5C-8609-179139C04ED0}"/>
              </a:ext>
            </a:extLst>
          </p:cNvPr>
          <p:cNvSpPr txBox="1"/>
          <p:nvPr/>
        </p:nvSpPr>
        <p:spPr bwMode="auto">
          <a:xfrm>
            <a:off x="2679773" y="3160374"/>
            <a:ext cx="720069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</a:t>
            </a:r>
            <a:r>
              <a:rPr kumimoji="0" lang="en-US" sz="1800" b="1" i="0" u="none" strike="noStrike" kern="1200" cap="none" spc="0" normalizeH="0" baseline="-2500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Launch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="" xmlns:a16="http://schemas.microsoft.com/office/drawing/2014/main" id="{51FF6807-662E-455E-9B26-CFBD1670C48D}"/>
              </a:ext>
            </a:extLst>
          </p:cNvPr>
          <p:cNvSpPr txBox="1"/>
          <p:nvPr/>
        </p:nvSpPr>
        <p:spPr bwMode="auto">
          <a:xfrm>
            <a:off x="4943273" y="3157100"/>
            <a:ext cx="786497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Analysis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="" xmlns:a16="http://schemas.microsoft.com/office/drawing/2014/main" id="{CBFB3B64-3C4A-493A-8B09-7DC6DC0C561D}"/>
              </a:ext>
            </a:extLst>
          </p:cNvPr>
          <p:cNvSpPr txBox="1"/>
          <p:nvPr/>
        </p:nvSpPr>
        <p:spPr bwMode="auto">
          <a:xfrm>
            <a:off x="7947976" y="3156967"/>
            <a:ext cx="679994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Debug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="" xmlns:a16="http://schemas.microsoft.com/office/drawing/2014/main" id="{0F0E03AB-76DB-4511-910F-859E3CBF0B70}"/>
              </a:ext>
            </a:extLst>
          </p:cNvPr>
          <p:cNvSpPr/>
          <p:nvPr/>
        </p:nvSpPr>
        <p:spPr bwMode="auto">
          <a:xfrm>
            <a:off x="2211548" y="2732413"/>
            <a:ext cx="975386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="" xmlns:a16="http://schemas.microsoft.com/office/drawing/2014/main" id="{E8645D2D-41F8-47D5-8DEC-2CBD172E44AA}"/>
              </a:ext>
            </a:extLst>
          </p:cNvPr>
          <p:cNvSpPr/>
          <p:nvPr/>
        </p:nvSpPr>
        <p:spPr bwMode="auto">
          <a:xfrm>
            <a:off x="2411205" y="2380981"/>
            <a:ext cx="975386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="" xmlns:a16="http://schemas.microsoft.com/office/drawing/2014/main" id="{B379BADA-5955-4D84-8E73-0FE165F00B5B}"/>
              </a:ext>
            </a:extLst>
          </p:cNvPr>
          <p:cNvSpPr/>
          <p:nvPr/>
        </p:nvSpPr>
        <p:spPr bwMode="auto">
          <a:xfrm>
            <a:off x="2658204" y="2031751"/>
            <a:ext cx="975386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…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="" xmlns:a16="http://schemas.microsoft.com/office/drawing/2014/main" id="{EA37E11C-DE31-4483-9F1A-0F4894789EBC}"/>
              </a:ext>
            </a:extLst>
          </p:cNvPr>
          <p:cNvSpPr/>
          <p:nvPr/>
        </p:nvSpPr>
        <p:spPr bwMode="auto">
          <a:xfrm>
            <a:off x="2898898" y="1675405"/>
            <a:ext cx="975386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cxnSp>
        <p:nvCxnSpPr>
          <p:cNvPr id="161" name="Straight Connector 160">
            <a:extLst>
              <a:ext uri="{FF2B5EF4-FFF2-40B4-BE49-F238E27FC236}">
                <a16:creationId xmlns="" xmlns:a16="http://schemas.microsoft.com/office/drawing/2014/main" id="{79826D8D-CD36-4C77-AFCF-4A74318CDBA4}"/>
              </a:ext>
            </a:extLst>
          </p:cNvPr>
          <p:cNvCxnSpPr/>
          <p:nvPr/>
        </p:nvCxnSpPr>
        <p:spPr bwMode="auto">
          <a:xfrm>
            <a:off x="3871717" y="3029946"/>
            <a:ext cx="0" cy="152400"/>
          </a:xfrm>
          <a:prstGeom prst="line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2" name="Straight Arrow Connector 161">
            <a:extLst>
              <a:ext uri="{FF2B5EF4-FFF2-40B4-BE49-F238E27FC236}">
                <a16:creationId xmlns="" xmlns:a16="http://schemas.microsoft.com/office/drawing/2014/main" id="{D7E47390-C2E0-4BFD-BCB5-2C17F44A3D1C}"/>
              </a:ext>
            </a:extLst>
          </p:cNvPr>
          <p:cNvCxnSpPr/>
          <p:nvPr/>
        </p:nvCxnSpPr>
        <p:spPr bwMode="auto">
          <a:xfrm>
            <a:off x="3505931" y="3308041"/>
            <a:ext cx="381000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3" name="Straight Arrow Connector 162">
            <a:extLst>
              <a:ext uri="{FF2B5EF4-FFF2-40B4-BE49-F238E27FC236}">
                <a16:creationId xmlns="" xmlns:a16="http://schemas.microsoft.com/office/drawing/2014/main" id="{35F04F3B-19EB-416B-99A8-03CF03804C82}"/>
              </a:ext>
            </a:extLst>
          </p:cNvPr>
          <p:cNvCxnSpPr/>
          <p:nvPr/>
        </p:nvCxnSpPr>
        <p:spPr bwMode="auto">
          <a:xfrm flipH="1">
            <a:off x="2189248" y="3308041"/>
            <a:ext cx="388087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4" name="Rectangle 163">
            <a:extLst>
              <a:ext uri="{FF2B5EF4-FFF2-40B4-BE49-F238E27FC236}">
                <a16:creationId xmlns="" xmlns:a16="http://schemas.microsoft.com/office/drawing/2014/main" id="{4043EA90-E9F5-4C81-BC0D-CAE8B7075FA2}"/>
              </a:ext>
            </a:extLst>
          </p:cNvPr>
          <p:cNvSpPr/>
          <p:nvPr/>
        </p:nvSpPr>
        <p:spPr bwMode="auto">
          <a:xfrm>
            <a:off x="3886932" y="2732413"/>
            <a:ext cx="2881935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="" xmlns:a16="http://schemas.microsoft.com/office/drawing/2014/main" id="{78443D98-73BB-43E1-8D67-45849ED29984}"/>
              </a:ext>
            </a:extLst>
          </p:cNvPr>
          <p:cNvSpPr/>
          <p:nvPr/>
        </p:nvSpPr>
        <p:spPr bwMode="auto">
          <a:xfrm>
            <a:off x="3886930" y="2379874"/>
            <a:ext cx="2881935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="" xmlns:a16="http://schemas.microsoft.com/office/drawing/2014/main" id="{7D20FE20-565C-493E-90FD-673CEB23F4C6}"/>
              </a:ext>
            </a:extLst>
          </p:cNvPr>
          <p:cNvSpPr/>
          <p:nvPr/>
        </p:nvSpPr>
        <p:spPr bwMode="auto">
          <a:xfrm>
            <a:off x="3886930" y="2031717"/>
            <a:ext cx="2881935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…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67" name="Rectangle 166">
            <a:extLst>
              <a:ext uri="{FF2B5EF4-FFF2-40B4-BE49-F238E27FC236}">
                <a16:creationId xmlns="" xmlns:a16="http://schemas.microsoft.com/office/drawing/2014/main" id="{4FDC1B97-1568-4608-A318-FE893B5AD19F}"/>
              </a:ext>
            </a:extLst>
          </p:cNvPr>
          <p:cNvSpPr/>
          <p:nvPr/>
        </p:nvSpPr>
        <p:spPr bwMode="auto">
          <a:xfrm>
            <a:off x="3886930" y="1677825"/>
            <a:ext cx="2881405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cxnSp>
        <p:nvCxnSpPr>
          <p:cNvPr id="168" name="Straight Connector 167">
            <a:extLst>
              <a:ext uri="{FF2B5EF4-FFF2-40B4-BE49-F238E27FC236}">
                <a16:creationId xmlns="" xmlns:a16="http://schemas.microsoft.com/office/drawing/2014/main" id="{06E3FB81-CF9F-472B-AAD1-44DC4F257681}"/>
              </a:ext>
            </a:extLst>
          </p:cNvPr>
          <p:cNvCxnSpPr/>
          <p:nvPr/>
        </p:nvCxnSpPr>
        <p:spPr bwMode="auto">
          <a:xfrm>
            <a:off x="6779075" y="3035075"/>
            <a:ext cx="0" cy="152400"/>
          </a:xfrm>
          <a:prstGeom prst="line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9" name="Straight Arrow Connector 168">
            <a:extLst>
              <a:ext uri="{FF2B5EF4-FFF2-40B4-BE49-F238E27FC236}">
                <a16:creationId xmlns="" xmlns:a16="http://schemas.microsoft.com/office/drawing/2014/main" id="{4D2C6E04-8889-4E8F-925D-BE0D7DE4482A}"/>
              </a:ext>
            </a:extLst>
          </p:cNvPr>
          <p:cNvCxnSpPr>
            <a:stCxn id="155" idx="3"/>
          </p:cNvCxnSpPr>
          <p:nvPr/>
        </p:nvCxnSpPr>
        <p:spPr bwMode="auto">
          <a:xfrm flipV="1">
            <a:off x="5729769" y="3336204"/>
            <a:ext cx="1065896" cy="5562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0" name="Straight Arrow Connector 169">
            <a:extLst>
              <a:ext uri="{FF2B5EF4-FFF2-40B4-BE49-F238E27FC236}">
                <a16:creationId xmlns="" xmlns:a16="http://schemas.microsoft.com/office/drawing/2014/main" id="{C781615A-0921-444B-A5C1-F6DC3A3F7E26}"/>
              </a:ext>
            </a:extLst>
          </p:cNvPr>
          <p:cNvCxnSpPr/>
          <p:nvPr/>
        </p:nvCxnSpPr>
        <p:spPr bwMode="auto">
          <a:xfrm flipH="1">
            <a:off x="3886930" y="3308041"/>
            <a:ext cx="976404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1" name="Rectangle 170">
            <a:extLst>
              <a:ext uri="{FF2B5EF4-FFF2-40B4-BE49-F238E27FC236}">
                <a16:creationId xmlns="" xmlns:a16="http://schemas.microsoft.com/office/drawing/2014/main" id="{43BA4FC8-065A-4324-9690-080121200297}"/>
              </a:ext>
            </a:extLst>
          </p:cNvPr>
          <p:cNvSpPr/>
          <p:nvPr/>
        </p:nvSpPr>
        <p:spPr bwMode="auto">
          <a:xfrm>
            <a:off x="6801388" y="2729993"/>
            <a:ext cx="2881935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="" xmlns:a16="http://schemas.microsoft.com/office/drawing/2014/main" id="{B23AB03F-BBDE-4DF1-B115-49C38289B357}"/>
              </a:ext>
            </a:extLst>
          </p:cNvPr>
          <p:cNvSpPr/>
          <p:nvPr/>
        </p:nvSpPr>
        <p:spPr bwMode="auto">
          <a:xfrm>
            <a:off x="6801386" y="2377454"/>
            <a:ext cx="2881935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="" xmlns:a16="http://schemas.microsoft.com/office/drawing/2014/main" id="{A15B3B02-2301-41E5-8CC4-EDF663AD8C76}"/>
              </a:ext>
            </a:extLst>
          </p:cNvPr>
          <p:cNvSpPr/>
          <p:nvPr/>
        </p:nvSpPr>
        <p:spPr bwMode="auto">
          <a:xfrm>
            <a:off x="6801386" y="2029297"/>
            <a:ext cx="2881935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…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="" xmlns:a16="http://schemas.microsoft.com/office/drawing/2014/main" id="{298F925F-F54A-42D9-82D4-240876FBAEF5}"/>
              </a:ext>
            </a:extLst>
          </p:cNvPr>
          <p:cNvSpPr/>
          <p:nvPr/>
        </p:nvSpPr>
        <p:spPr bwMode="auto">
          <a:xfrm>
            <a:off x="6801386" y="1675405"/>
            <a:ext cx="2881405" cy="324727"/>
          </a:xfrm>
          <a:prstGeom prst="rect">
            <a:avLst/>
          </a:prstGeom>
          <a:solidFill>
            <a:srgbClr val="2FB1F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256GBx16</a:t>
            </a:r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="" xmlns:a16="http://schemas.microsoft.com/office/drawing/2014/main" id="{20515F2D-D0F7-4B72-8DCE-205559643F95}"/>
              </a:ext>
            </a:extLst>
          </p:cNvPr>
          <p:cNvCxnSpPr/>
          <p:nvPr/>
        </p:nvCxnSpPr>
        <p:spPr bwMode="auto">
          <a:xfrm>
            <a:off x="8673335" y="3308041"/>
            <a:ext cx="1012153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6" name="Straight Arrow Connector 175">
            <a:extLst>
              <a:ext uri="{FF2B5EF4-FFF2-40B4-BE49-F238E27FC236}">
                <a16:creationId xmlns="" xmlns:a16="http://schemas.microsoft.com/office/drawing/2014/main" id="{387A9A0E-2B00-4260-8A66-FE6E7885955A}"/>
              </a:ext>
            </a:extLst>
          </p:cNvPr>
          <p:cNvCxnSpPr/>
          <p:nvPr/>
        </p:nvCxnSpPr>
        <p:spPr bwMode="auto">
          <a:xfrm flipH="1">
            <a:off x="6793342" y="3308041"/>
            <a:ext cx="1020274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7" name="TextBox 176">
            <a:extLst>
              <a:ext uri="{FF2B5EF4-FFF2-40B4-BE49-F238E27FC236}">
                <a16:creationId xmlns="" xmlns:a16="http://schemas.microsoft.com/office/drawing/2014/main" id="{8A12F593-2707-4C1F-9BE7-68893F08EC06}"/>
              </a:ext>
            </a:extLst>
          </p:cNvPr>
          <p:cNvSpPr txBox="1"/>
          <p:nvPr/>
        </p:nvSpPr>
        <p:spPr bwMode="auto">
          <a:xfrm>
            <a:off x="2708755" y="3056383"/>
            <a:ext cx="662104" cy="276999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3 hours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="" xmlns:a16="http://schemas.microsoft.com/office/drawing/2014/main" id="{C89F5C6D-EF47-4EB4-A70E-FA4C07FA0CB3}"/>
              </a:ext>
            </a:extLst>
          </p:cNvPr>
          <p:cNvSpPr txBox="1"/>
          <p:nvPr/>
        </p:nvSpPr>
        <p:spPr bwMode="auto">
          <a:xfrm>
            <a:off x="5004071" y="3035697"/>
            <a:ext cx="768737" cy="276999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8.5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hours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="" xmlns:a16="http://schemas.microsoft.com/office/drawing/2014/main" id="{50D4977C-BFA3-4916-9789-ED77471968C9}"/>
              </a:ext>
            </a:extLst>
          </p:cNvPr>
          <p:cNvSpPr txBox="1"/>
          <p:nvPr/>
        </p:nvSpPr>
        <p:spPr bwMode="auto">
          <a:xfrm>
            <a:off x="7934037" y="3035696"/>
            <a:ext cx="730265" cy="276999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48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hours</a:t>
            </a:r>
          </a:p>
        </p:txBody>
      </p:sp>
      <p:cxnSp>
        <p:nvCxnSpPr>
          <p:cNvPr id="180" name="Straight Arrow Connector 179">
            <a:extLst>
              <a:ext uri="{FF2B5EF4-FFF2-40B4-BE49-F238E27FC236}">
                <a16:creationId xmlns="" xmlns:a16="http://schemas.microsoft.com/office/drawing/2014/main" id="{5942D07F-DD1A-4841-BC0A-C82B389E7BFE}"/>
              </a:ext>
            </a:extLst>
          </p:cNvPr>
          <p:cNvCxnSpPr/>
          <p:nvPr/>
        </p:nvCxnSpPr>
        <p:spPr bwMode="auto">
          <a:xfrm flipH="1" flipV="1">
            <a:off x="2152287" y="4027648"/>
            <a:ext cx="7087" cy="1704842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1" name="Straight Arrow Connector 180">
            <a:extLst>
              <a:ext uri="{FF2B5EF4-FFF2-40B4-BE49-F238E27FC236}">
                <a16:creationId xmlns="" xmlns:a16="http://schemas.microsoft.com/office/drawing/2014/main" id="{990B5D06-B1AB-4591-ABD7-38DDBC5CFCAA}"/>
              </a:ext>
            </a:extLst>
          </p:cNvPr>
          <p:cNvCxnSpPr/>
          <p:nvPr/>
        </p:nvCxnSpPr>
        <p:spPr bwMode="auto">
          <a:xfrm>
            <a:off x="2159374" y="5739924"/>
            <a:ext cx="7994967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2" name="TextBox 181">
            <a:extLst>
              <a:ext uri="{FF2B5EF4-FFF2-40B4-BE49-F238E27FC236}">
                <a16:creationId xmlns="" xmlns:a16="http://schemas.microsoft.com/office/drawing/2014/main" id="{4AEC2C6E-93E5-44C0-B7FD-D583490F6A76}"/>
              </a:ext>
            </a:extLst>
          </p:cNvPr>
          <p:cNvSpPr txBox="1"/>
          <p:nvPr/>
        </p:nvSpPr>
        <p:spPr bwMode="auto">
          <a:xfrm>
            <a:off x="2666258" y="5810613"/>
            <a:ext cx="786497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Analysis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="" xmlns:a16="http://schemas.microsoft.com/office/drawing/2014/main" id="{CB04E379-6A23-40E8-8709-1D40A1067499}"/>
              </a:ext>
            </a:extLst>
          </p:cNvPr>
          <p:cNvSpPr txBox="1"/>
          <p:nvPr/>
        </p:nvSpPr>
        <p:spPr bwMode="auto">
          <a:xfrm>
            <a:off x="5001543" y="5801434"/>
            <a:ext cx="679994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</a:t>
            </a:r>
            <a:r>
              <a:rPr kumimoji="0" lang="en-US" sz="1800" b="1" i="0" u="none" strike="noStrike" kern="1200" cap="none" spc="0" normalizeH="0" baseline="-2500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Debug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="" xmlns:a16="http://schemas.microsoft.com/office/drawing/2014/main" id="{0031CDA6-B8E3-4143-8DE7-14CA8DB6FC89}"/>
              </a:ext>
            </a:extLst>
          </p:cNvPr>
          <p:cNvSpPr/>
          <p:nvPr/>
        </p:nvSpPr>
        <p:spPr bwMode="auto">
          <a:xfrm>
            <a:off x="2174587" y="5619033"/>
            <a:ext cx="1635414" cy="98589"/>
          </a:xfrm>
          <a:prstGeom prst="rect">
            <a:avLst/>
          </a:prstGeom>
          <a:solidFill>
            <a:srgbClr val="00875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cxnSp>
        <p:nvCxnSpPr>
          <p:cNvPr id="185" name="Straight Connector 184">
            <a:extLst>
              <a:ext uri="{FF2B5EF4-FFF2-40B4-BE49-F238E27FC236}">
                <a16:creationId xmlns="" xmlns:a16="http://schemas.microsoft.com/office/drawing/2014/main" id="{6742A4C5-A15E-455C-8192-5685745CD559}"/>
              </a:ext>
            </a:extLst>
          </p:cNvPr>
          <p:cNvCxnSpPr/>
          <p:nvPr/>
        </p:nvCxnSpPr>
        <p:spPr bwMode="auto">
          <a:xfrm>
            <a:off x="3825342" y="5714300"/>
            <a:ext cx="0" cy="152400"/>
          </a:xfrm>
          <a:prstGeom prst="line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>
            <a:extLst>
              <a:ext uri="{FF2B5EF4-FFF2-40B4-BE49-F238E27FC236}">
                <a16:creationId xmlns="" xmlns:a16="http://schemas.microsoft.com/office/drawing/2014/main" id="{6499F7D3-D190-42CE-A8B4-BA9A379C0762}"/>
              </a:ext>
            </a:extLst>
          </p:cNvPr>
          <p:cNvCxnSpPr/>
          <p:nvPr/>
        </p:nvCxnSpPr>
        <p:spPr bwMode="auto">
          <a:xfrm>
            <a:off x="6742114" y="5695558"/>
            <a:ext cx="0" cy="152400"/>
          </a:xfrm>
          <a:prstGeom prst="line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7" name="Straight Arrow Connector 186">
            <a:extLst>
              <a:ext uri="{FF2B5EF4-FFF2-40B4-BE49-F238E27FC236}">
                <a16:creationId xmlns="" xmlns:a16="http://schemas.microsoft.com/office/drawing/2014/main" id="{1417B1ED-B1FD-4A83-8ABF-75CAA7D05C76}"/>
              </a:ext>
            </a:extLst>
          </p:cNvPr>
          <p:cNvCxnSpPr/>
          <p:nvPr/>
        </p:nvCxnSpPr>
        <p:spPr bwMode="auto">
          <a:xfrm flipV="1">
            <a:off x="3394142" y="6007179"/>
            <a:ext cx="415859" cy="2781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8" name="Straight Arrow Connector 187">
            <a:extLst>
              <a:ext uri="{FF2B5EF4-FFF2-40B4-BE49-F238E27FC236}">
                <a16:creationId xmlns="" xmlns:a16="http://schemas.microsoft.com/office/drawing/2014/main" id="{5181FBEB-4188-4D4E-A4AC-F8FB95734D9F}"/>
              </a:ext>
            </a:extLst>
          </p:cNvPr>
          <p:cNvCxnSpPr/>
          <p:nvPr/>
        </p:nvCxnSpPr>
        <p:spPr bwMode="auto">
          <a:xfrm flipH="1">
            <a:off x="2155830" y="6019800"/>
            <a:ext cx="486975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9" name="Straight Arrow Connector 188">
            <a:extLst>
              <a:ext uri="{FF2B5EF4-FFF2-40B4-BE49-F238E27FC236}">
                <a16:creationId xmlns="" xmlns:a16="http://schemas.microsoft.com/office/drawing/2014/main" id="{489F4131-AA9F-4F3C-A61A-1AE9FC7DBEE0}"/>
              </a:ext>
            </a:extLst>
          </p:cNvPr>
          <p:cNvCxnSpPr/>
          <p:nvPr/>
        </p:nvCxnSpPr>
        <p:spPr bwMode="auto">
          <a:xfrm>
            <a:off x="5734336" y="6004408"/>
            <a:ext cx="1012153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0" name="Straight Arrow Connector 189">
            <a:extLst>
              <a:ext uri="{FF2B5EF4-FFF2-40B4-BE49-F238E27FC236}">
                <a16:creationId xmlns="" xmlns:a16="http://schemas.microsoft.com/office/drawing/2014/main" id="{2ACAD034-2418-4B79-BB3A-4186C950D6EE}"/>
              </a:ext>
            </a:extLst>
          </p:cNvPr>
          <p:cNvCxnSpPr/>
          <p:nvPr/>
        </p:nvCxnSpPr>
        <p:spPr bwMode="auto">
          <a:xfrm flipH="1">
            <a:off x="3854343" y="6004408"/>
            <a:ext cx="1020274" cy="0"/>
          </a:xfrm>
          <a:prstGeom prst="straightConnector1">
            <a:avLst/>
          </a:prstGeom>
          <a:solidFill>
            <a:srgbClr val="008C99"/>
          </a:solidFill>
          <a:ln w="19050" cap="sq" cmpd="sng" algn="ctr">
            <a:solidFill>
              <a:srgbClr val="0079C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1" name="TextBox 190">
            <a:extLst>
              <a:ext uri="{FF2B5EF4-FFF2-40B4-BE49-F238E27FC236}">
                <a16:creationId xmlns="" xmlns:a16="http://schemas.microsoft.com/office/drawing/2014/main" id="{70CFA71B-AEA4-45CB-A2A1-1684CC31F472}"/>
              </a:ext>
            </a:extLst>
          </p:cNvPr>
          <p:cNvSpPr txBox="1"/>
          <p:nvPr/>
        </p:nvSpPr>
        <p:spPr bwMode="auto">
          <a:xfrm>
            <a:off x="2715096" y="5717623"/>
            <a:ext cx="651717" cy="276999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79C1"/>
                </a:solidFill>
                <a:latin typeface="Calibri"/>
                <a:cs typeface="Calibri" pitchFamily="34" charset="0"/>
              </a:rPr>
              <a:t>3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hours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="" xmlns:a16="http://schemas.microsoft.com/office/drawing/2014/main" id="{9A52F6F7-1CBF-4F0A-9A8B-1EBBE470D3C9}"/>
              </a:ext>
            </a:extLst>
          </p:cNvPr>
          <p:cNvSpPr txBox="1"/>
          <p:nvPr/>
        </p:nvSpPr>
        <p:spPr bwMode="auto">
          <a:xfrm>
            <a:off x="5016887" y="5717623"/>
            <a:ext cx="730265" cy="276999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48 hours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="" xmlns:a16="http://schemas.microsoft.com/office/drawing/2014/main" id="{724E7CC4-23F7-4A5E-A257-C48708C2B353}"/>
              </a:ext>
            </a:extLst>
          </p:cNvPr>
          <p:cNvSpPr txBox="1"/>
          <p:nvPr/>
        </p:nvSpPr>
        <p:spPr bwMode="auto">
          <a:xfrm>
            <a:off x="4375132" y="4087324"/>
            <a:ext cx="2530373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Elastic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  <a:sym typeface="Wingdings"/>
              </a:rPr>
              <a:t>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  <a:sym typeface="Wingdings"/>
              </a:rPr>
              <a:t>348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core hours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="" xmlns:a16="http://schemas.microsoft.com/office/drawing/2014/main" id="{1D9F58DD-B36E-4B7B-8279-382C6B14994D}"/>
              </a:ext>
            </a:extLst>
          </p:cNvPr>
          <p:cNvSpPr txBox="1"/>
          <p:nvPr/>
        </p:nvSpPr>
        <p:spPr bwMode="auto">
          <a:xfrm>
            <a:off x="1883460" y="2721914"/>
            <a:ext cx="276038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="" xmlns:a16="http://schemas.microsoft.com/office/drawing/2014/main" id="{7FFD5437-695D-428E-ADB0-89BDF796E6A8}"/>
              </a:ext>
            </a:extLst>
          </p:cNvPr>
          <p:cNvSpPr txBox="1"/>
          <p:nvPr/>
        </p:nvSpPr>
        <p:spPr bwMode="auto">
          <a:xfrm>
            <a:off x="1887168" y="2352582"/>
            <a:ext cx="276038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2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="" xmlns:a16="http://schemas.microsoft.com/office/drawing/2014/main" id="{E4488052-8DD8-4359-B18F-480F27BA0B71}"/>
              </a:ext>
            </a:extLst>
          </p:cNvPr>
          <p:cNvSpPr txBox="1"/>
          <p:nvPr/>
        </p:nvSpPr>
        <p:spPr bwMode="auto">
          <a:xfrm>
            <a:off x="1883460" y="1990063"/>
            <a:ext cx="319318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0079C1"/>
                </a:solidFill>
                <a:latin typeface="Calibri"/>
                <a:cs typeface="Calibri" pitchFamily="34" charset="0"/>
              </a:rPr>
              <a:t>…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="" xmlns:a16="http://schemas.microsoft.com/office/drawing/2014/main" id="{4181F054-8798-4524-BA2B-CE5D7985E925}"/>
              </a:ext>
            </a:extLst>
          </p:cNvPr>
          <p:cNvSpPr txBox="1"/>
          <p:nvPr/>
        </p:nvSpPr>
        <p:spPr bwMode="auto">
          <a:xfrm>
            <a:off x="1882309" y="1613997"/>
            <a:ext cx="367408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16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198" name="Rectangle 197">
            <a:extLst>
              <a:ext uri="{FF2B5EF4-FFF2-40B4-BE49-F238E27FC236}">
                <a16:creationId xmlns="" xmlns:a16="http://schemas.microsoft.com/office/drawing/2014/main" id="{C645D52A-9685-4C6C-A60E-B5EACFBBCC54}"/>
              </a:ext>
            </a:extLst>
          </p:cNvPr>
          <p:cNvSpPr/>
          <p:nvPr/>
        </p:nvSpPr>
        <p:spPr bwMode="auto">
          <a:xfrm>
            <a:off x="3858839" y="5619032"/>
            <a:ext cx="2883275" cy="95268"/>
          </a:xfrm>
          <a:prstGeom prst="rect">
            <a:avLst/>
          </a:prstGeom>
          <a:solidFill>
            <a:srgbClr val="00875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99" name="Rectangle 198">
            <a:extLst>
              <a:ext uri="{FF2B5EF4-FFF2-40B4-BE49-F238E27FC236}">
                <a16:creationId xmlns="" xmlns:a16="http://schemas.microsoft.com/office/drawing/2014/main" id="{902BBB33-0AC6-4B2A-B3CC-C9D16B6BF208}"/>
              </a:ext>
            </a:extLst>
          </p:cNvPr>
          <p:cNvSpPr/>
          <p:nvPr/>
        </p:nvSpPr>
        <p:spPr bwMode="auto">
          <a:xfrm>
            <a:off x="2272431" y="5535387"/>
            <a:ext cx="1543999" cy="84759"/>
          </a:xfrm>
          <a:prstGeom prst="rect">
            <a:avLst/>
          </a:prstGeom>
          <a:solidFill>
            <a:srgbClr val="00875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00" name="Rectangle 199">
            <a:extLst>
              <a:ext uri="{FF2B5EF4-FFF2-40B4-BE49-F238E27FC236}">
                <a16:creationId xmlns="" xmlns:a16="http://schemas.microsoft.com/office/drawing/2014/main" id="{25D888AF-4BD2-486F-BE57-96A0743745AE}"/>
              </a:ext>
            </a:extLst>
          </p:cNvPr>
          <p:cNvSpPr/>
          <p:nvPr/>
        </p:nvSpPr>
        <p:spPr bwMode="auto">
          <a:xfrm>
            <a:off x="2359937" y="5479083"/>
            <a:ext cx="1456492" cy="61929"/>
          </a:xfrm>
          <a:prstGeom prst="rect">
            <a:avLst/>
          </a:prstGeom>
          <a:solidFill>
            <a:srgbClr val="00875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01" name="Rectangle 200">
            <a:extLst>
              <a:ext uri="{FF2B5EF4-FFF2-40B4-BE49-F238E27FC236}">
                <a16:creationId xmlns="" xmlns:a16="http://schemas.microsoft.com/office/drawing/2014/main" id="{60D19163-3AEA-4DE1-9080-B2DA7F953119}"/>
              </a:ext>
            </a:extLst>
          </p:cNvPr>
          <p:cNvSpPr/>
          <p:nvPr/>
        </p:nvSpPr>
        <p:spPr bwMode="auto">
          <a:xfrm>
            <a:off x="2476321" y="4740978"/>
            <a:ext cx="611863" cy="755149"/>
          </a:xfrm>
          <a:prstGeom prst="rect">
            <a:avLst/>
          </a:prstGeom>
          <a:solidFill>
            <a:srgbClr val="00875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02" name="Rectangle 201">
            <a:extLst>
              <a:ext uri="{FF2B5EF4-FFF2-40B4-BE49-F238E27FC236}">
                <a16:creationId xmlns="" xmlns:a16="http://schemas.microsoft.com/office/drawing/2014/main" id="{B111FC33-B9D8-49E6-865B-C8352A123E97}"/>
              </a:ext>
            </a:extLst>
          </p:cNvPr>
          <p:cNvSpPr/>
          <p:nvPr/>
        </p:nvSpPr>
        <p:spPr bwMode="auto">
          <a:xfrm>
            <a:off x="3132894" y="4523628"/>
            <a:ext cx="677107" cy="995798"/>
          </a:xfrm>
          <a:prstGeom prst="rect">
            <a:avLst/>
          </a:prstGeom>
          <a:solidFill>
            <a:srgbClr val="00875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="" xmlns:a16="http://schemas.microsoft.com/office/drawing/2014/main" id="{44579E8D-3A26-4E38-90F6-8BCA9F028B96}"/>
              </a:ext>
            </a:extLst>
          </p:cNvPr>
          <p:cNvSpPr txBox="1"/>
          <p:nvPr/>
        </p:nvSpPr>
        <p:spPr bwMode="auto">
          <a:xfrm>
            <a:off x="1854320" y="3748310"/>
            <a:ext cx="595933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Cores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="" xmlns:a16="http://schemas.microsoft.com/office/drawing/2014/main" id="{29C2E518-F549-4B5B-BB0E-3A17035CDEC5}"/>
              </a:ext>
            </a:extLst>
          </p:cNvPr>
          <p:cNvSpPr txBox="1"/>
          <p:nvPr/>
        </p:nvSpPr>
        <p:spPr bwMode="auto">
          <a:xfrm>
            <a:off x="1809452" y="5574846"/>
            <a:ext cx="276038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="" xmlns:a16="http://schemas.microsoft.com/office/drawing/2014/main" id="{74846774-90FF-403C-9426-1E28E1300A47}"/>
              </a:ext>
            </a:extLst>
          </p:cNvPr>
          <p:cNvSpPr txBox="1"/>
          <p:nvPr/>
        </p:nvSpPr>
        <p:spPr bwMode="auto">
          <a:xfrm>
            <a:off x="1652919" y="4375894"/>
            <a:ext cx="458780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120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="" xmlns:a16="http://schemas.microsoft.com/office/drawing/2014/main" id="{4E556AE6-B1C7-449A-9D3A-909EB0962B11}"/>
              </a:ext>
            </a:extLst>
          </p:cNvPr>
          <p:cNvSpPr txBox="1"/>
          <p:nvPr/>
        </p:nvSpPr>
        <p:spPr bwMode="auto">
          <a:xfrm>
            <a:off x="5579896" y="5099491"/>
            <a:ext cx="3040641" cy="461665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Only 1 core needed to debug full chip results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Importing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database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&lt;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1 minute 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="" xmlns:a16="http://schemas.microsoft.com/office/drawing/2014/main" id="{428C0775-F45D-42F4-AD40-C4154F809752}"/>
              </a:ext>
            </a:extLst>
          </p:cNvPr>
          <p:cNvSpPr txBox="1"/>
          <p:nvPr/>
        </p:nvSpPr>
        <p:spPr bwMode="auto">
          <a:xfrm>
            <a:off x="9649805" y="5728734"/>
            <a:ext cx="546945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79C1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Time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79C1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="" xmlns:a16="http://schemas.microsoft.com/office/drawing/2014/main" id="{6E9A926E-B603-4522-8761-4D13C8394100}"/>
              </a:ext>
            </a:extLst>
          </p:cNvPr>
          <p:cNvSpPr txBox="1"/>
          <p:nvPr/>
        </p:nvSpPr>
        <p:spPr bwMode="auto">
          <a:xfrm>
            <a:off x="7605740" y="3948825"/>
            <a:ext cx="4587603" cy="92333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prstClr val="black"/>
                </a:solidFill>
                <a:latin typeface="Calibri"/>
                <a:cs typeface="Calibri" pitchFamily="34" charset="0"/>
              </a:rPr>
              <a:t>3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x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TAT benefit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noProof="0" dirty="0" smtClean="0">
                <a:solidFill>
                  <a:prstClr val="black"/>
                </a:solidFill>
                <a:latin typeface="Calibri"/>
                <a:cs typeface="Calibri" pitchFamily="34" charset="0"/>
              </a:rPr>
              <a:t>5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x core-utilization benefit for run</a:t>
            </a:r>
          </a:p>
          <a:p>
            <a:pPr lvl="0">
              <a:defRPr/>
            </a:pPr>
            <a:r>
              <a:rPr lang="en-US" b="1" dirty="0" smtClean="0">
                <a:solidFill>
                  <a:prstClr val="black"/>
                </a:solidFill>
                <a:latin typeface="Calibri"/>
                <a:cs typeface="Calibri" pitchFamily="34" charset="0"/>
              </a:rPr>
              <a:t>192x </a:t>
            </a:r>
            <a:r>
              <a:rPr lang="en-US" b="1" dirty="0">
                <a:solidFill>
                  <a:prstClr val="black"/>
                </a:solidFill>
                <a:cs typeface="Calibri" pitchFamily="34" charset="0"/>
              </a:rPr>
              <a:t>core-utilization </a:t>
            </a:r>
            <a:r>
              <a:rPr lang="en-US" b="1" dirty="0" smtClean="0">
                <a:solidFill>
                  <a:prstClr val="black"/>
                </a:solidFill>
                <a:cs typeface="Calibri" pitchFamily="34" charset="0"/>
              </a:rPr>
              <a:t>benefit for results review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DED836AE-9B51-4C44-B876-4513EB69EA03}"/>
              </a:ext>
            </a:extLst>
          </p:cNvPr>
          <p:cNvSpPr txBox="1"/>
          <p:nvPr/>
        </p:nvSpPr>
        <p:spPr>
          <a:xfrm>
            <a:off x="2519473" y="3850476"/>
            <a:ext cx="2146538" cy="33855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Elastic compute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soln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904516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1650" y="11693"/>
            <a:ext cx="9582150" cy="5922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Voltage drop maps comparison with sign-off tool</a:t>
            </a:r>
            <a:endParaRPr lang="en-US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C9AED50-85B2-49FF-800F-892E3ABFD3A3}"/>
              </a:ext>
            </a:extLst>
          </p:cNvPr>
          <p:cNvSpPr txBox="1"/>
          <p:nvPr/>
        </p:nvSpPr>
        <p:spPr bwMode="auto">
          <a:xfrm>
            <a:off x="9304993" y="842439"/>
            <a:ext cx="2315507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RH Node voltage map of m0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13816" y="1532124"/>
            <a:ext cx="9948671" cy="2342702"/>
            <a:chOff x="959595" y="889849"/>
            <a:chExt cx="9857757" cy="4322072"/>
          </a:xfrm>
        </p:grpSpPr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CAC30559-1650-471C-B171-43107B1392D5}"/>
                </a:ext>
              </a:extLst>
            </p:cNvPr>
            <p:cNvSpPr txBox="1"/>
            <p:nvPr/>
          </p:nvSpPr>
          <p:spPr bwMode="auto">
            <a:xfrm>
              <a:off x="3470083" y="889849"/>
              <a:ext cx="2774646" cy="307777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RH-SC Node voltage map of m0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959595" y="927573"/>
              <a:ext cx="9857757" cy="4284348"/>
              <a:chOff x="0" y="0"/>
              <a:chExt cx="14630209" cy="6791325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7248525" cy="676275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00734" y="0"/>
                <a:ext cx="7229475" cy="6791325"/>
              </a:xfrm>
              <a:prstGeom prst="rect">
                <a:avLst/>
              </a:prstGeom>
            </p:spPr>
          </p:pic>
        </p:grpSp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04"/>
          <a:stretch/>
        </p:blipFill>
        <p:spPr>
          <a:xfrm>
            <a:off x="813817" y="4775222"/>
            <a:ext cx="9948671" cy="20299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13816" y="756978"/>
            <a:ext cx="336499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Dynamic IR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02386" y="4038626"/>
            <a:ext cx="3364992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Static IR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1771650" y="1163332"/>
            <a:ext cx="3044952" cy="2926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Elastic compute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0936" y="756978"/>
            <a:ext cx="10323576" cy="32267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26364" y="3991093"/>
            <a:ext cx="10323576" cy="28415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720078" y="1186923"/>
            <a:ext cx="3044952" cy="2926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Current sign-off tool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71650" y="4390116"/>
            <a:ext cx="3044952" cy="2926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Elastic compute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20078" y="4395419"/>
            <a:ext cx="3044952" cy="2926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Current sign-off tool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80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Elastic compute solution enables power integrity analysis for huge designs with excellent TAT and memory scaling.</a:t>
            </a:r>
          </a:p>
          <a:p>
            <a:r>
              <a:rPr lang="en-US" dirty="0" smtClean="0"/>
              <a:t>Access to database enables gathering detail data which assists in better power grid design and optimization.</a:t>
            </a:r>
          </a:p>
          <a:p>
            <a:r>
              <a:rPr lang="en-US" dirty="0" smtClean="0"/>
              <a:t>Improves execution efficiency by reducing </a:t>
            </a:r>
            <a:r>
              <a:rPr lang="en-US" dirty="0" smtClean="0"/>
              <a:t>IR drop convergence </a:t>
            </a:r>
            <a:r>
              <a:rPr lang="en-US" dirty="0" smtClean="0"/>
              <a:t>time.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97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15897</TotalTime>
  <Words>391</Words>
  <Application>Microsoft Office PowerPoint</Application>
  <PresentationFormat>Widescreen</PresentationFormat>
  <Paragraphs>88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Intel Clear</vt:lpstr>
      <vt:lpstr>Mangal</vt:lpstr>
      <vt:lpstr>Wingdings</vt:lpstr>
      <vt:lpstr>Office Theme</vt:lpstr>
      <vt:lpstr>Power Grid Analysis For Huge Graphics Designs Using Big-Data Elastic-Compute Solution</vt:lpstr>
      <vt:lpstr>Motivation</vt:lpstr>
      <vt:lpstr>Elastic Compute Solution offerings</vt:lpstr>
      <vt:lpstr>Result Comparison with existing sign-off tool – TAT and Compute</vt:lpstr>
      <vt:lpstr>Voltage drop maps comparison with sign-off tool</vt:lpstr>
      <vt:lpstr>Conclusions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Kanthi, Basavaraj J</dc:creator>
  <cp:keywords>CTPClassification=CTP_NT</cp:keywords>
  <cp:lastModifiedBy>Kanthi, Basavaraj J</cp:lastModifiedBy>
  <cp:revision>174</cp:revision>
  <dcterms:created xsi:type="dcterms:W3CDTF">2018-11-19T09:23:29Z</dcterms:created>
  <dcterms:modified xsi:type="dcterms:W3CDTF">2019-01-12T05:23:05Z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df5f69dc-a375-4dee-b114-af2f184e1ad9</vt:lpwstr>
  </property>
  <property fmtid="{D5CDD505-2E9C-101B-9397-08002B2CF9AE}" pid="3" name="CTP_TimeStamp">
    <vt:lpwstr>2019-01-12 05:23:05Z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